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  <p:sldMasterId id="2147483740" r:id="rId2"/>
  </p:sldMasterIdLst>
  <p:notesMasterIdLst>
    <p:notesMasterId r:id="rId64"/>
  </p:notesMasterIdLst>
  <p:sldIdLst>
    <p:sldId id="256" r:id="rId3"/>
    <p:sldId id="260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440" r:id="rId13"/>
    <p:sldId id="453" r:id="rId14"/>
    <p:sldId id="441" r:id="rId15"/>
    <p:sldId id="454" r:id="rId16"/>
    <p:sldId id="443" r:id="rId17"/>
    <p:sldId id="444" r:id="rId18"/>
    <p:sldId id="45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6" r:id="rId27"/>
    <p:sldId id="457" r:id="rId28"/>
    <p:sldId id="459" r:id="rId29"/>
    <p:sldId id="458" r:id="rId30"/>
    <p:sldId id="462" r:id="rId31"/>
    <p:sldId id="461" r:id="rId32"/>
    <p:sldId id="460" r:id="rId33"/>
    <p:sldId id="471" r:id="rId34"/>
    <p:sldId id="472" r:id="rId35"/>
    <p:sldId id="473" r:id="rId36"/>
    <p:sldId id="474" r:id="rId37"/>
    <p:sldId id="475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6327"/>
  </p:normalViewPr>
  <p:slideViewPr>
    <p:cSldViewPr snapToGrid="0" snapToObjects="1">
      <p:cViewPr varScale="1">
        <p:scale>
          <a:sx n="135" d="100"/>
          <a:sy n="135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17/11/2020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3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working between academy and industry</a:t>
            </a:r>
          </a:p>
          <a:p>
            <a:pPr lvl="1"/>
            <a:r>
              <a:rPr lang="en-US" dirty="0"/>
              <a:t>Teaching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Projects</a:t>
            </a:r>
          </a:p>
          <a:p>
            <a:r>
              <a:rPr lang="en-US" dirty="0"/>
              <a:t>What is data science? It depends on you are talking with academia or industry.</a:t>
            </a:r>
          </a:p>
          <a:p>
            <a:pPr lvl="1"/>
            <a:r>
              <a:rPr lang="en-US" dirty="0"/>
              <a:t>For academy, it is mostly about ML, DM, Statistic and scientific computing and modeling</a:t>
            </a:r>
          </a:p>
          <a:p>
            <a:pPr lvl="1"/>
            <a:r>
              <a:rPr lang="en-US" dirty="0"/>
              <a:t>For industry, they don</a:t>
            </a:r>
            <a:r>
              <a:rPr lang="uk-UA" dirty="0"/>
              <a:t>’</a:t>
            </a:r>
            <a:r>
              <a:rPr lang="en-US" dirty="0"/>
              <a:t>t care about where you are coming, they have a problem, some data and need an answer, which is getting value out of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6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2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36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89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4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65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50996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2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3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9587"/>
            <a:ext cx="5181600" cy="4687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9587"/>
            <a:ext cx="5181600" cy="4687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97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769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9495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18868"/>
            <a:ext cx="5157787" cy="387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9495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18868"/>
            <a:ext cx="5183188" cy="387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7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0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9188"/>
            <a:ext cx="1956246" cy="55753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0636347" y="6361589"/>
            <a:ext cx="717453" cy="37940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E53C16-F023-BF44-95C1-EDF21D95302D}" type="slidenum">
              <a:rPr lang="en-US" sz="1200" baseline="0" smtClean="0"/>
              <a:pPr algn="r"/>
              <a:t>‹#›</a:t>
            </a:fld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3795676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9188"/>
            <a:ext cx="1956246" cy="55753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0636347" y="6361589"/>
            <a:ext cx="717453" cy="37940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E53C16-F023-BF44-95C1-EDF21D95302D}" type="slidenum">
              <a:rPr lang="en-US" sz="1200" baseline="0" smtClean="0"/>
              <a:pPr algn="r"/>
              <a:t>‹#›</a:t>
            </a:fld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6085046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7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68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78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0042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F87AA-E03C-E445-80D1-FE1CDFEFFA1F}" type="datetime1">
              <a:rPr lang="en-CA" smtClean="0"/>
              <a:t>2020-11-17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089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0595"/>
            <a:ext cx="10515600" cy="476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3147" y="6375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10636347" y="6361589"/>
            <a:ext cx="717453" cy="37940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E53C16-F023-BF44-95C1-EDF21D95302D}" type="slidenum">
              <a:rPr lang="en-US" sz="1200" baseline="0" smtClean="0"/>
              <a:pPr algn="r"/>
              <a:t>‹#›</a:t>
            </a:fld>
            <a:endParaRPr lang="en-US" sz="1200" baseline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9188"/>
            <a:ext cx="1956246" cy="5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5493"/>
          </a:solidFill>
          <a:latin typeface="Futura Medium" charset="0"/>
          <a:ea typeface="Futura Medium" charset="0"/>
          <a:cs typeface="Futura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ox.com/s/1yfodfx1c9v7yvd5nbobaqzilt60lez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ox.com/s/8fq2kcmwcifl4kfma3ym4el5gerx0po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eg"/><Relationship Id="rId4" Type="http://schemas.openxmlformats.org/officeDocument/2006/relationships/hyperlink" Target="https://www.kaggle.com/shivam2503/diamond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7176" y="1224050"/>
            <a:ext cx="83730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174D62"/>
              </a:solidFill>
              <a:effectLst/>
              <a:uLnTx/>
              <a:uFillTx/>
              <a:latin typeface="Sanchez " charset="0"/>
              <a:ea typeface="Sanchez " charset="0"/>
              <a:cs typeface="Sanchez 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31F2D1-F9DC-F745-9481-C1F30C182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5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Futura Medium" charset="0"/>
                <a:cs typeface="Futura Medium" charset="0"/>
              </a:rPr>
              <a:t>Outline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Futura Medium" charset="0"/>
              <a:cs typeface="Futura Medium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4830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Science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NumPy</a:t>
            </a:r>
            <a:r>
              <a:rPr lang="en-US" dirty="0"/>
              <a:t> Library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P</a:t>
            </a:r>
            <a:r>
              <a:rPr lang="en-US" dirty="0"/>
              <a:t>andas</a:t>
            </a:r>
          </a:p>
          <a:p>
            <a:pPr marL="0" indent="0">
              <a:buNone/>
            </a:pPr>
            <a:r>
              <a:rPr lang="en-US" dirty="0"/>
              <a:t>	- Series</a:t>
            </a:r>
          </a:p>
          <a:p>
            <a:pPr marL="0" indent="0">
              <a:buNone/>
            </a:pPr>
            <a:r>
              <a:rPr lang="en-US" dirty="0"/>
              <a:t> 	- </a:t>
            </a:r>
            <a:r>
              <a:rPr lang="en-US" dirty="0" err="1"/>
              <a:t>Dataframes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Manipulating Data in</a:t>
            </a:r>
            <a:r>
              <a:rPr lang="en-US" i="1" dirty="0"/>
              <a:t> P</a:t>
            </a:r>
            <a:r>
              <a:rPr lang="en-US" dirty="0"/>
              <a:t>andas</a:t>
            </a:r>
          </a:p>
        </p:txBody>
      </p:sp>
    </p:spTree>
    <p:extLst>
      <p:ext uri="{BB962C8B-B14F-4D97-AF65-F5344CB8AC3E}">
        <p14:creationId xmlns:p14="http://schemas.microsoft.com/office/powerpoint/2010/main" val="27419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dirty="0"/>
              <a:t>Python Packages for Data Science</a:t>
            </a:r>
          </a:p>
        </p:txBody>
      </p:sp>
      <p:sp>
        <p:nvSpPr>
          <p:cNvPr id="6" name="Shape 272"/>
          <p:cNvSpPr txBox="1"/>
          <p:nvPr/>
        </p:nvSpPr>
        <p:spPr>
          <a:xfrm>
            <a:off x="5481085" y="2454781"/>
            <a:ext cx="3313500" cy="416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(Data structures &amp; Tools)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(Arrays &amp; Matrices)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SciPy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(Integrals, Solving Differential Equations, Optimization)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7" name="Shape 273" descr="nump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234" y="3842052"/>
            <a:ext cx="588300" cy="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74" descr="sci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234" y="4858878"/>
            <a:ext cx="588300" cy="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7226" y="2696831"/>
            <a:ext cx="102150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545108"/>
            <a:ext cx="10515600" cy="62921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Scientific Computing Libraries: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762A9-85EA-A848-B9AF-5D9F88670AB0}"/>
              </a:ext>
            </a:extLst>
          </p:cNvPr>
          <p:cNvSpPr txBox="1"/>
          <p:nvPr/>
        </p:nvSpPr>
        <p:spPr>
          <a:xfrm>
            <a:off x="9962149" y="2921168"/>
            <a:ext cx="1937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learning about these 2 today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E6CF2B2-7B27-5A46-8115-43F8A1D18B04}"/>
              </a:ext>
            </a:extLst>
          </p:cNvPr>
          <p:cNvSpPr/>
          <p:nvPr/>
        </p:nvSpPr>
        <p:spPr>
          <a:xfrm>
            <a:off x="8265695" y="2896949"/>
            <a:ext cx="1729318" cy="1239253"/>
          </a:xfrm>
          <a:prstGeom prst="rightBrace">
            <a:avLst>
              <a:gd name="adj1" fmla="val 12784"/>
              <a:gd name="adj2" fmla="val 5097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58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7"/>
          <p:cNvSpPr txBox="1"/>
          <p:nvPr/>
        </p:nvSpPr>
        <p:spPr>
          <a:xfrm>
            <a:off x="5302271" y="2332592"/>
            <a:ext cx="4305900" cy="365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Scikit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-Learn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(Machine Learning: Regression, Classification, Prediction,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(Artificial / Deep Neural Networks)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StatsModels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(Explore Data, Estimate Statistical Models, and Perform Statistical Tests.)</a:t>
            </a:r>
          </a:p>
        </p:txBody>
      </p:sp>
      <p:pic>
        <p:nvPicPr>
          <p:cNvPr id="6" name="Shape 298" descr="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6999" y="2605300"/>
            <a:ext cx="1143000" cy="5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99" descr="Image result for tensorflo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231" y="3827180"/>
            <a:ext cx="575100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01"/>
          <p:cNvPicPr preferRelativeResize="0"/>
          <p:nvPr/>
        </p:nvPicPr>
        <p:blipFill rotWithShape="1">
          <a:blip r:embed="rId4">
            <a:alphaModFix/>
          </a:blip>
          <a:srcRect r="67371"/>
          <a:stretch/>
        </p:blipFill>
        <p:spPr>
          <a:xfrm>
            <a:off x="4261405" y="5071892"/>
            <a:ext cx="884088" cy="5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3151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dirty="0"/>
              <a:t>Python Packages for Data Science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545108"/>
            <a:ext cx="10515600" cy="62921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Algorithmic Libraries:</a:t>
            </a:r>
          </a:p>
        </p:txBody>
      </p:sp>
    </p:spTree>
    <p:extLst>
      <p:ext uri="{BB962C8B-B14F-4D97-AF65-F5344CB8AC3E}">
        <p14:creationId xmlns:p14="http://schemas.microsoft.com/office/powerpoint/2010/main" val="63179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0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NumPy</a:t>
            </a:r>
            <a:r>
              <a:rPr lang="en-US" dirty="0"/>
              <a:t>?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45107"/>
            <a:ext cx="10515600" cy="4830763"/>
          </a:xfrm>
        </p:spPr>
        <p:txBody>
          <a:bodyPr/>
          <a:lstStyle/>
          <a:p>
            <a:r>
              <a:rPr lang="en-US" b="1" dirty="0" err="1"/>
              <a:t>NumPy</a:t>
            </a:r>
            <a:r>
              <a:rPr lang="en-US" dirty="0"/>
              <a:t>: </a:t>
            </a:r>
            <a:r>
              <a:rPr lang="en-US" dirty="0" err="1"/>
              <a:t>NumPy</a:t>
            </a:r>
            <a:r>
              <a:rPr lang="en-US" dirty="0"/>
              <a:t> is the fundamental package for scientific computing with Python</a:t>
            </a:r>
          </a:p>
          <a:p>
            <a:pPr marL="0" indent="0">
              <a:buNone/>
            </a:pPr>
            <a:r>
              <a:rPr lang="en-US" dirty="0"/>
              <a:t>      - Fast       - Multidimensional Arrays       - </a:t>
            </a:r>
            <a:r>
              <a:rPr lang="en-US" dirty="0" err="1"/>
              <a:t>Vectorized</a:t>
            </a:r>
            <a:r>
              <a:rPr lang="en-US" dirty="0"/>
              <a:t> Computation.   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5563"/>
            <a:ext cx="3646714" cy="451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3646703"/>
            <a:ext cx="8329033" cy="23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Indexing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Use a tuple to index multi-dimensional arrays</a:t>
            </a:r>
          </a:p>
          <a:p>
            <a:pPr marL="0" indent="0"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 a[2,2]</a:t>
            </a:r>
          </a:p>
          <a:p>
            <a:pPr marL="228600" lvl="1">
              <a:spcBef>
                <a:spcPts val="1000"/>
              </a:spcBef>
            </a:pPr>
            <a:endParaRPr lang="en-US" altLang="en-US" dirty="0"/>
          </a:p>
          <a:p>
            <a:pPr marL="228600" lvl="1">
              <a:spcBef>
                <a:spcPts val="1000"/>
              </a:spcBef>
            </a:pPr>
            <a:r>
              <a:rPr lang="en-US" altLang="en-US" sz="2800" dirty="0">
                <a:ea typeface="ＭＳ Ｐゴシック" charset="-128"/>
              </a:rPr>
              <a:t>Slicing</a:t>
            </a:r>
            <a:r>
              <a:rPr lang="en-US" altLang="en-US" dirty="0">
                <a:latin typeface="Courier New" charset="0"/>
                <a:ea typeface="ＭＳ Ｐゴシック" charset="-128"/>
              </a:rPr>
              <a:t> </a:t>
            </a:r>
            <a:r>
              <a:rPr lang="en-US" altLang="en-US" sz="2800" dirty="0">
                <a:ea typeface="ＭＳ Ｐゴシック" charset="-128"/>
              </a:rPr>
              <a:t>arrays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a[2]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a[2,:]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a[1,2:]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a[:1,2:]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01030" y="4128663"/>
          <a:ext cx="7111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01029" y="3496187"/>
          <a:ext cx="711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109687" y="4128663"/>
          <a:ext cx="11321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601029" y="4836061"/>
            <a:ext cx="7358742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89141" y="4469060"/>
            <a:ext cx="2423887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89141" y="4100607"/>
            <a:ext cx="2423887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7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andas: Series and </a:t>
            </a:r>
            <a:r>
              <a:rPr lang="en-US" sz="5400" dirty="0" err="1"/>
              <a:t>Dataframes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8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</a:t>
            </a:r>
            <a:r>
              <a:rPr lang="en-US" dirty="0"/>
              <a:t>andas?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520372"/>
            <a:ext cx="10515600" cy="485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an open-source library providing high performance data analysis tools in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data structures: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Series  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You can download data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Visualize data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Analyze data</a:t>
            </a:r>
          </a:p>
        </p:txBody>
      </p:sp>
    </p:spTree>
    <p:extLst>
      <p:ext uri="{BB962C8B-B14F-4D97-AF65-F5344CB8AC3E}">
        <p14:creationId xmlns:p14="http://schemas.microsoft.com/office/powerpoint/2010/main" val="29871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Series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1048657"/>
          </a:xfrm>
        </p:spPr>
        <p:txBody>
          <a:bodyPr>
            <a:normAutofit/>
          </a:bodyPr>
          <a:lstStyle/>
          <a:p>
            <a:r>
              <a:rPr lang="en-US" dirty="0"/>
              <a:t>Series are a list of numbers, each element has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and an </a:t>
            </a:r>
            <a:r>
              <a:rPr lang="en-US" dirty="0">
                <a:solidFill>
                  <a:srgbClr val="FF0000"/>
                </a:solidFill>
              </a:rPr>
              <a:t>index</a:t>
            </a:r>
          </a:p>
          <a:p>
            <a:r>
              <a:rPr lang="en-US" dirty="0"/>
              <a:t>Default indexes are integers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4412"/>
            <a:ext cx="4217782" cy="336209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95403" y="2641602"/>
          <a:ext cx="4640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Index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7916630" y="3633582"/>
            <a:ext cx="798490" cy="6235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8595" y="4629415"/>
            <a:ext cx="185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s[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= 12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0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156284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Data Analysis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Analysis libraries (</a:t>
                      </a:r>
                      <a:r>
                        <a:rPr lang="en-GB" b="1" dirty="0" err="1"/>
                        <a:t>numpy</a:t>
                      </a:r>
                      <a:r>
                        <a:rPr lang="en-GB" b="1" dirty="0"/>
                        <a:t> and pandas)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/>
                        <a:t>CO2 Analysis</a:t>
                      </a:r>
                      <a:endParaRPr lang="en-GB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DB storage and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own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Sexy graphs, charts, and </a:t>
                      </a:r>
                      <a:r>
                        <a:rPr lang="en-GB" dirty="0" err="1"/>
                        <a:t>wordclouds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Colourful visualisation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Regression &amp; Decision Trees?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04"/>
            <a:ext cx="4053114" cy="39366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Series (Cont’d)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95403" y="2341711"/>
          <a:ext cx="4640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7330614" y="3306339"/>
            <a:ext cx="798490" cy="6235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5070" y="3983204"/>
            <a:ext cx="240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s[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= 11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5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Series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28638"/>
            <a:ext cx="4111171" cy="395249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4687" y="3109368"/>
          <a:ext cx="4640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Index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Up Arrow 9"/>
          <p:cNvSpPr/>
          <p:nvPr/>
        </p:nvSpPr>
        <p:spPr>
          <a:xfrm rot="10800000">
            <a:off x="8864499" y="2332769"/>
            <a:ext cx="798490" cy="6235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84672" y="1647977"/>
            <a:ext cx="255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s[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= 12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40071" y="4004072"/>
            <a:ext cx="2489202" cy="1346827"/>
            <a:chOff x="6774542" y="4004072"/>
            <a:chExt cx="2489202" cy="1346827"/>
          </a:xfrm>
        </p:grpSpPr>
        <p:sp>
          <p:nvSpPr>
            <p:cNvPr id="8" name="Up Arrow 7"/>
            <p:cNvSpPr/>
            <p:nvPr/>
          </p:nvSpPr>
          <p:spPr>
            <a:xfrm>
              <a:off x="7619898" y="4004072"/>
              <a:ext cx="798490" cy="62357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74542" y="4704568"/>
              <a:ext cx="2489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s[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] =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0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Two-dimensional tabular data structure with labeled axes (rows and columns).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47152" y="3693063"/>
          <a:ext cx="8128000" cy="217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0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47152" y="3693062"/>
          <a:ext cx="8128000" cy="217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097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r>
                        <a:rPr lang="en-US" dirty="0"/>
                        <a:t>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Left Brace 6"/>
          <p:cNvSpPr/>
          <p:nvPr/>
        </p:nvSpPr>
        <p:spPr>
          <a:xfrm>
            <a:off x="1867263" y="3693063"/>
            <a:ext cx="502277" cy="21738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6248944" y="-837357"/>
            <a:ext cx="785611" cy="79891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375" y="4422540"/>
            <a:ext cx="95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7577" y="2233594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172126" y="4878747"/>
            <a:ext cx="914400" cy="57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7206989" y="4878747"/>
            <a:ext cx="914400" cy="57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264747" y="4878747"/>
            <a:ext cx="914400" cy="57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0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879"/>
            <a:ext cx="8996892" cy="47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5604"/>
          <a:stretch/>
        </p:blipFill>
        <p:spPr>
          <a:xfrm>
            <a:off x="1302655" y="1446275"/>
            <a:ext cx="2346960" cy="477996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77360" y="1593743"/>
            <a:ext cx="10515600" cy="802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select columns: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61" y="2484403"/>
            <a:ext cx="3745179" cy="3297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10" y="1434791"/>
            <a:ext cx="1901139" cy="540841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6200000">
            <a:off x="8430310" y="1994820"/>
            <a:ext cx="434340" cy="4876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08" y="6214561"/>
            <a:ext cx="1891904" cy="643439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5400000">
            <a:off x="9306902" y="5656543"/>
            <a:ext cx="456516" cy="4267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4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sp>
        <p:nvSpPr>
          <p:cNvPr id="6" name="Shape 320"/>
          <p:cNvSpPr txBox="1">
            <a:spLocks/>
          </p:cNvSpPr>
          <p:nvPr/>
        </p:nvSpPr>
        <p:spPr>
          <a:xfrm>
            <a:off x="838200" y="1444262"/>
            <a:ext cx="10515600" cy="453562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Data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We use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EFEFE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pandas.read_csv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EFEFE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()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method to read csv file into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pandas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Dataframe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pandas.read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_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csv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filepath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, header=None)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EFEFE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header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is an argument that allows you to set header of the dataset. Default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 value is “infer”, meaning set the first row as header. None here means do not set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 headers.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7" name="Shape 321"/>
          <p:cNvSpPr txBox="1"/>
          <p:nvPr/>
        </p:nvSpPr>
        <p:spPr>
          <a:xfrm>
            <a:off x="838200" y="4087093"/>
            <a:ext cx="10515600" cy="157529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# import pandas library</a:t>
            </a: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pandas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pd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# read the online file by the URL provides above, and assign it to variable "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"https://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archive.ics.uci.edu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/ml/machine-learning-databases/autos/</a:t>
            </a: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imports-85.data"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 header=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5300" indent="-457200">
              <a:lnSpc>
                <a:spcPct val="100000"/>
              </a:lnSpc>
              <a:spcBef>
                <a:spcPts val="1100"/>
              </a:spcBef>
              <a:buSzPct val="100000"/>
            </a:pPr>
            <a:r>
              <a:rPr lang="en-US" sz="3000" b="1" dirty="0">
                <a:ea typeface="Arial"/>
                <a:cs typeface="Arial"/>
                <a:sym typeface="Arial"/>
              </a:rPr>
              <a:t>Read/Save Other Data Formats</a:t>
            </a:r>
            <a:endParaRPr lang="en-US" sz="2600" b="1" dirty="0">
              <a:ea typeface="Arial"/>
              <a:cs typeface="Arial"/>
              <a:sym typeface="Arial"/>
            </a:endParaRP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dirty="0">
                <a:sym typeface="Arial"/>
              </a:rPr>
              <a:t>Same as </a:t>
            </a:r>
            <a:r>
              <a:rPr lang="en-US" dirty="0" err="1">
                <a:sym typeface="Arial"/>
              </a:rPr>
              <a:t>read_csv</a:t>
            </a:r>
            <a:r>
              <a:rPr lang="en-US" dirty="0">
                <a:sym typeface="Arial"/>
              </a:rPr>
              <a:t>() file, we use similar methods to read other data formats: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pic>
        <p:nvPicPr>
          <p:cNvPr id="6" name="Shape 358" descr="Screen Shot 2016-12-19 at 9.05.55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0551" y="2535555"/>
            <a:ext cx="5650898" cy="3506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795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93B4-E27B-7747-A6B1-C16D6B19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2CC3-47E7-ED4E-A96E-C8A0278A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7ECB-13AF-4248-AD6C-EEC73C07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391">
            <a:extLst>
              <a:ext uri="{FF2B5EF4-FFF2-40B4-BE49-F238E27FC236}">
                <a16:creationId xmlns:a16="http://schemas.microsoft.com/office/drawing/2014/main" id="{E05AA13D-6D8C-974E-8C85-68C18F472277}"/>
              </a:ext>
            </a:extLst>
          </p:cNvPr>
          <p:cNvSpPr txBox="1">
            <a:spLocks/>
          </p:cNvSpPr>
          <p:nvPr/>
        </p:nvSpPr>
        <p:spPr>
          <a:xfrm>
            <a:off x="582956" y="5076918"/>
            <a:ext cx="11147368" cy="119017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266700" lvl="0" indent="0" algn="l" defTabSz="914400" rtl="0" eaLnBrk="1" fontAlgn="auto" latinLnBrk="0" hangingPunct="1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Here it shows the statistical summary of all numeric-typed (int and float) columns.</a:t>
            </a:r>
          </a:p>
        </p:txBody>
      </p:sp>
      <p:pic>
        <p:nvPicPr>
          <p:cNvPr id="9" name="Shape 392" descr="Screen Shot 2016-12-19 at 10.23.54 PM.png">
            <a:extLst>
              <a:ext uri="{FF2B5EF4-FFF2-40B4-BE49-F238E27FC236}">
                <a16:creationId xmlns:a16="http://schemas.microsoft.com/office/drawing/2014/main" id="{4E0FA05F-0950-F94E-B0FE-C825C8F4B4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01"/>
          <a:stretch/>
        </p:blipFill>
        <p:spPr>
          <a:xfrm>
            <a:off x="582956" y="1312430"/>
            <a:ext cx="11026087" cy="37822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4">
            <a:extLst>
              <a:ext uri="{FF2B5EF4-FFF2-40B4-BE49-F238E27FC236}">
                <a16:creationId xmlns:a16="http://schemas.microsoft.com/office/drawing/2014/main" id="{87C50BDB-5D03-EB49-80F7-8D5AF1B0999F}"/>
              </a:ext>
            </a:extLst>
          </p:cNvPr>
          <p:cNvSpPr txBox="1">
            <a:spLocks/>
          </p:cNvSpPr>
          <p:nvPr/>
        </p:nvSpPr>
        <p:spPr>
          <a:xfrm>
            <a:off x="724471" y="256344"/>
            <a:ext cx="10515600" cy="93151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cs typeface="Futura Medium" charset="0"/>
                <a:sym typeface="Arial"/>
              </a:rPr>
              <a:t>Basic Insights of Dataset </a:t>
            </a:r>
            <a:r>
              <a:rPr kumimoji="0" lang="mr-IN" sz="4000" b="1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sym typeface="Arial"/>
              </a:rPr>
              <a:t>–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cs typeface="Futura Medium" charset="0"/>
                <a:sym typeface="Arial"/>
              </a:rPr>
              <a:t>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cs typeface="Futura Medium" charset="0"/>
                <a:sym typeface="Arial"/>
              </a:rPr>
              <a:t>Describe()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highlight>
                <a:srgbClr val="FFFFFF"/>
              </a:highlight>
              <a:uLnTx/>
              <a:uFillTx/>
              <a:latin typeface="Futura Medium" charset="0"/>
              <a:cs typeface="Futura Medium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473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97DC-A52A-BC49-8AF8-D75B85DD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DCF2-C66D-8F42-A48A-8EAE119A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store values in a table like structure with rows and columns, all the same type.</a:t>
            </a:r>
          </a:p>
          <a:p>
            <a:r>
              <a:rPr lang="en-US" i="1" dirty="0"/>
              <a:t>P</a:t>
            </a:r>
            <a:r>
              <a:rPr lang="en-US" dirty="0"/>
              <a:t>andas series – a row of values of the same type (e.g. int or string)</a:t>
            </a:r>
          </a:p>
          <a:p>
            <a:r>
              <a:rPr lang="en-US" i="1" dirty="0"/>
              <a:t>P</a:t>
            </a:r>
            <a:r>
              <a:rPr lang="en-US" dirty="0"/>
              <a:t>adas </a:t>
            </a:r>
            <a:r>
              <a:rPr lang="en-US" dirty="0" err="1"/>
              <a:t>Dataframe</a:t>
            </a:r>
            <a:r>
              <a:rPr lang="en-US" dirty="0"/>
              <a:t> – a set of series in columns (similar to array but each column can be a different type e.g. </a:t>
            </a:r>
            <a:r>
              <a:rPr lang="en-US" i="1" dirty="0"/>
              <a:t>string, int, float</a:t>
            </a:r>
            <a:r>
              <a:rPr lang="en-US" dirty="0"/>
              <a:t>)</a:t>
            </a:r>
          </a:p>
          <a:p>
            <a:r>
              <a:rPr lang="en-US" dirty="0"/>
              <a:t>Each </a:t>
            </a:r>
            <a:r>
              <a:rPr lang="en-US" dirty="0" err="1"/>
              <a:t>Dataframe</a:t>
            </a:r>
            <a:r>
              <a:rPr lang="en-US" dirty="0"/>
              <a:t> column can can be indexed by its heading</a:t>
            </a:r>
          </a:p>
          <a:p>
            <a:r>
              <a:rPr lang="en-US" dirty="0"/>
              <a:t>Data files of many formats can be read into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29AA-5E8C-124A-A38B-C76B888F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0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AD18-A63C-9646-9222-4D526343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4324-A0FE-8146-AFFC-0F4360F6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6489700" cy="4552439"/>
          </a:xfrm>
        </p:spPr>
        <p:txBody>
          <a:bodyPr/>
          <a:lstStyle/>
          <a:p>
            <a:r>
              <a:rPr lang="en-US" dirty="0"/>
              <a:t>Go through the “TMP107_W2_Data_Analysis_I-checkpoint.ipynb” </a:t>
            </a:r>
            <a:r>
              <a:rPr lang="en-US" dirty="0" err="1"/>
              <a:t>Jupyter</a:t>
            </a:r>
            <a:r>
              <a:rPr lang="en-US" dirty="0"/>
              <a:t> Notebook: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https://ibm.box.com/s/1yfodfx1c9v7yvd5nbobaqzilt60lezq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sure you understand the processes to data into 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D2C41-8C34-AE41-BD3C-751C4861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Giant Pandas &amp; Chengdu City Tour from Shanghai">
            <a:extLst>
              <a:ext uri="{FF2B5EF4-FFF2-40B4-BE49-F238E27FC236}">
                <a16:creationId xmlns:a16="http://schemas.microsoft.com/office/drawing/2014/main" id="{418179B8-7823-1B4B-892C-010F5F0D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23" y="2184400"/>
            <a:ext cx="4896724" cy="27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0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Bother?</a:t>
            </a:r>
          </a:p>
          <a:p>
            <a:r>
              <a:rPr lang="en-GB" dirty="0"/>
              <a:t>What to Learn</a:t>
            </a:r>
          </a:p>
          <a:p>
            <a:r>
              <a:rPr lang="en-GB" dirty="0"/>
              <a:t>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7950" y="842168"/>
            <a:ext cx="10515600" cy="2852737"/>
          </a:xfrm>
        </p:spPr>
        <p:txBody>
          <a:bodyPr/>
          <a:lstStyle/>
          <a:p>
            <a:r>
              <a:rPr lang="en-US" i="1" dirty="0"/>
              <a:t>Optional Kaggle Exercise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3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BD21-6520-4D4E-9052-142CFA6E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006-801D-1847-926D-778A85F2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dataset of &gt;10k diamonds, their types and their price</a:t>
            </a:r>
          </a:p>
          <a:p>
            <a:r>
              <a:rPr lang="en-US" dirty="0"/>
              <a:t>Load “</a:t>
            </a:r>
            <a:r>
              <a:rPr lang="en-US" dirty="0" err="1"/>
              <a:t>diamonds.csv</a:t>
            </a:r>
            <a:r>
              <a:rPr lang="en-US" dirty="0"/>
              <a:t>” dataset into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>
                <a:hlinkClick r:id="rId3"/>
              </a:rPr>
              <a:t>https://ibm.box.com/s/8fq2kcmwcifl4kfma3ym4el5gerx0poe</a:t>
            </a:r>
            <a:endParaRPr lang="en-US" dirty="0"/>
          </a:p>
          <a:p>
            <a:r>
              <a:rPr lang="en-US" dirty="0"/>
              <a:t>Determine trends in the data</a:t>
            </a:r>
          </a:p>
          <a:p>
            <a:r>
              <a:rPr lang="en-US" dirty="0"/>
              <a:t>[Advanced] See if you can work out a model for diamond pricing</a:t>
            </a:r>
          </a:p>
          <a:p>
            <a:r>
              <a:rPr lang="en-US" dirty="0"/>
              <a:t>Details on the fields can be found: </a:t>
            </a:r>
            <a:r>
              <a:rPr lang="en-US" dirty="0">
                <a:hlinkClick r:id="rId4"/>
              </a:rPr>
              <a:t>https://www.kaggle.com/shivam2503/diamonds</a:t>
            </a:r>
            <a:endParaRPr lang="en-US" dirty="0"/>
          </a:p>
          <a:p>
            <a:r>
              <a:rPr lang="en-US" dirty="0"/>
              <a:t>It also has </a:t>
            </a:r>
            <a:r>
              <a:rPr lang="en-US" dirty="0" err="1"/>
              <a:t>Jupyter</a:t>
            </a:r>
            <a:r>
              <a:rPr lang="en-US" dirty="0"/>
              <a:t> Notebooks from other people going through their answers (don’t look until you have attempted it!)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EBD31-52E1-1C40-8455-6EC42303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Most Expensive Diamonds Ever Sold at Auction | Ritani">
            <a:extLst>
              <a:ext uri="{FF2B5EF4-FFF2-40B4-BE49-F238E27FC236}">
                <a16:creationId xmlns:a16="http://schemas.microsoft.com/office/drawing/2014/main" id="{489DE967-674B-8341-A2E4-7FFA1D51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425" y="117005"/>
            <a:ext cx="2622575" cy="26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39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andas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36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Describe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Unique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Groupby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Merging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2958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457200">
              <a:lnSpc>
                <a:spcPct val="115000"/>
              </a:lnSpc>
              <a:spcBef>
                <a:spcPts val="110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Check the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statistical summary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of each column, such as:</a:t>
            </a:r>
          </a:p>
          <a:p>
            <a:pPr marL="914400" lvl="1" indent="-381000">
              <a:lnSpc>
                <a:spcPct val="115000"/>
              </a:lnSpc>
              <a:spcBef>
                <a:spcPts val="1100"/>
              </a:spcBef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records count, </a:t>
            </a:r>
          </a:p>
          <a:p>
            <a:pPr marL="914400" lvl="1" indent="-381000">
              <a:lnSpc>
                <a:spcPct val="115000"/>
              </a:lnSpc>
              <a:spcBef>
                <a:spcPts val="1100"/>
              </a:spcBef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column mean value,</a:t>
            </a:r>
          </a:p>
          <a:p>
            <a:pPr marL="914400" lvl="1" indent="-381000">
              <a:lnSpc>
                <a:spcPct val="115000"/>
              </a:lnSpc>
              <a:spcBef>
                <a:spcPts val="1100"/>
              </a:spcBef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column standard deviation, etc.</a:t>
            </a:r>
          </a:p>
          <a:p>
            <a:pPr marL="457200" marR="266700" indent="-38100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ct val="100000"/>
            </a:pPr>
            <a:r>
              <a:rPr lang="en-US" dirty="0" err="1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dataframe.describe</a:t>
            </a:r>
            <a:r>
              <a:rPr lang="en-US" dirty="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generates various summary statistics, excluding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(Not a Number) values.</a:t>
            </a:r>
          </a:p>
          <a:p>
            <a:endParaRPr lang="en-US" dirty="0"/>
          </a:p>
        </p:txBody>
      </p:sp>
      <p:sp>
        <p:nvSpPr>
          <p:cNvPr id="5" name="Shape 3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2100"/>
              </a:spcBef>
            </a:pPr>
            <a:r>
              <a:rPr lang="en-US" sz="4000" b="1" dirty="0">
                <a:highlight>
                  <a:srgbClr val="FFFFFF"/>
                </a:highlight>
                <a:sym typeface="Arial"/>
              </a:rPr>
              <a:t>Basic Insights of Dataset </a:t>
            </a:r>
            <a:r>
              <a:rPr lang="mr-IN" sz="4000" b="1" dirty="0">
                <a:highlight>
                  <a:srgbClr val="FFFFFF"/>
                </a:highlight>
                <a:sym typeface="Arial"/>
              </a:rPr>
              <a:t>–</a:t>
            </a:r>
            <a:r>
              <a:rPr lang="en-US" sz="4000" b="1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4000" dirty="0">
                <a:highlight>
                  <a:srgbClr val="FFFFFF"/>
                </a:highlight>
                <a:sym typeface="Arial"/>
              </a:rPr>
              <a:t>Describe()</a:t>
            </a:r>
          </a:p>
        </p:txBody>
      </p:sp>
    </p:spTree>
    <p:extLst>
      <p:ext uri="{BB962C8B-B14F-4D97-AF65-F5344CB8AC3E}">
        <p14:creationId xmlns:p14="http://schemas.microsoft.com/office/powerpoint/2010/main" val="171271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91"/>
          <p:cNvSpPr txBox="1">
            <a:spLocks/>
          </p:cNvSpPr>
          <p:nvPr/>
        </p:nvSpPr>
        <p:spPr>
          <a:xfrm>
            <a:off x="696685" y="5185700"/>
            <a:ext cx="11147368" cy="119017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266700" lvl="0" indent="0" algn="l" defTabSz="914400" rtl="0" eaLnBrk="1" fontAlgn="auto" latinLnBrk="0" hangingPunct="1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Here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it shows the statistical summary of all numeric-typed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 and float) columns.</a:t>
            </a:r>
          </a:p>
        </p:txBody>
      </p:sp>
      <p:pic>
        <p:nvPicPr>
          <p:cNvPr id="6" name="Shape 392" descr="Screen Shot 2016-12-19 at 10.23.54 PM.png"/>
          <p:cNvPicPr preferRelativeResize="0"/>
          <p:nvPr/>
        </p:nvPicPr>
        <p:blipFill rotWithShape="1">
          <a:blip r:embed="rId2">
            <a:alphaModFix/>
          </a:blip>
          <a:srcRect l="6601"/>
          <a:stretch/>
        </p:blipFill>
        <p:spPr>
          <a:xfrm>
            <a:off x="696685" y="1421212"/>
            <a:ext cx="11026087" cy="37822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2100"/>
              </a:spcBef>
            </a:pPr>
            <a:r>
              <a:rPr lang="en-US" sz="4000" b="1" dirty="0">
                <a:highlight>
                  <a:srgbClr val="FFFFFF"/>
                </a:highlight>
                <a:sym typeface="Arial"/>
              </a:rPr>
              <a:t>Basic Insights of Dataset </a:t>
            </a:r>
            <a:r>
              <a:rPr lang="mr-IN" sz="4000" b="1" dirty="0">
                <a:highlight>
                  <a:srgbClr val="FFFFFF"/>
                </a:highlight>
                <a:sym typeface="Arial"/>
              </a:rPr>
              <a:t>–</a:t>
            </a:r>
            <a:r>
              <a:rPr lang="en-US" sz="4000" b="1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4000" dirty="0">
                <a:highlight>
                  <a:srgbClr val="FFFFFF"/>
                </a:highlight>
                <a:sym typeface="Arial"/>
              </a:rPr>
              <a:t>Describe()</a:t>
            </a:r>
          </a:p>
        </p:txBody>
      </p:sp>
    </p:spTree>
    <p:extLst>
      <p:ext uri="{BB962C8B-B14F-4D97-AF65-F5344CB8AC3E}">
        <p14:creationId xmlns:p14="http://schemas.microsoft.com/office/powerpoint/2010/main" val="3043325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Values</a:t>
            </a: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“Unique” is a method that lists unique values in a </a:t>
            </a:r>
            <a:r>
              <a:rPr lang="en-CA" i="1" dirty="0"/>
              <a:t>pandas</a:t>
            </a:r>
            <a:r>
              <a:rPr lang="en-CA" dirty="0"/>
              <a:t> </a:t>
            </a:r>
            <a:r>
              <a:rPr lang="en-CA" dirty="0" err="1"/>
              <a:t>dataframe</a:t>
            </a:r>
            <a:r>
              <a:rPr lang="en-CA" dirty="0"/>
              <a:t> column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33318" y="1970729"/>
          <a:ext cx="17425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4943949" y="2355628"/>
          <a:ext cx="174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4926228" y="3805200"/>
          <a:ext cx="174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4926228" y="4889721"/>
          <a:ext cx="174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/>
        </p:nvGraphicFramePr>
        <p:xfrm>
          <a:off x="4940405" y="5304982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99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31062" y="1967006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942937" y="2727026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42936" y="3107036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931061" y="4543951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931061" y="6432127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952833" y="3449442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940957" y="4173837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940958" y="5670128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940957" y="6050138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11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41901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21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42136 -0.164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82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42136 -0.32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162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0.42018 -0.3826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-19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809 0.155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98" y="7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41718 0.0451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4181 -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98" y="-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41901 -0.21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-10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2096 -0.49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2467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41732 -0.011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5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41927 -0.119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4" y="-59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41731 -0.338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1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41927 -0.3909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4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-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505888"/>
            <a:ext cx="10515600" cy="700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the column you would like the unique </a:t>
            </a: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for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9" y="3086544"/>
            <a:ext cx="2424001" cy="526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88" y="2572788"/>
            <a:ext cx="2314575" cy="346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19" y="2634700"/>
            <a:ext cx="1190625" cy="334327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343785" y="3907616"/>
            <a:ext cx="808074" cy="797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7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25195 -0.0145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6" y="2887589"/>
            <a:ext cx="2855801" cy="619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36" y="2135755"/>
            <a:ext cx="1190625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837" y="3021541"/>
            <a:ext cx="2530652" cy="579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136" y="2570919"/>
            <a:ext cx="1152525" cy="438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136" y="2996558"/>
            <a:ext cx="1143000" cy="447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661" y="3376669"/>
            <a:ext cx="1143000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95" y="3797867"/>
            <a:ext cx="11811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95" y="4200014"/>
            <a:ext cx="11811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711" y="4610922"/>
            <a:ext cx="116205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711" y="5021830"/>
            <a:ext cx="11620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1612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16159 0.0071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6081 -0.048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2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15834 -0.034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15834 -0.0930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465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15547 -0.0715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358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5547 -0.1296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765307" y="3203805"/>
            <a:ext cx="2661386" cy="3171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87294"/>
            <a:ext cx="10515600" cy="1479081"/>
          </a:xfrm>
        </p:spPr>
        <p:txBody>
          <a:bodyPr>
            <a:normAutofit/>
          </a:bodyPr>
          <a:lstStyle/>
          <a:p>
            <a:r>
              <a:rPr lang="en-CA" sz="2400" dirty="0"/>
              <a:t>With “</a:t>
            </a:r>
            <a:r>
              <a:rPr lang="en-CA" sz="2400" dirty="0" err="1"/>
              <a:t>groupby</a:t>
            </a:r>
            <a:r>
              <a:rPr lang="en-CA" sz="2400" dirty="0"/>
              <a:t>”, you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/>
              <a:t>split the data into groups based on some criteria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000" dirty="0"/>
              <a:t>apply a function to each group independently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000" dirty="0"/>
              <a:t>combine the results into a data structure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83951" y="3644262"/>
          <a:ext cx="24389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951" y="3633201"/>
          <a:ext cx="243893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15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83951" y="4386778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83951" y="4789567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127800" y="5478800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83951" y="5137549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874927" y="3454060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509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881882" y="4397336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602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891506" y="4844911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911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900061" y="5323000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905945" y="5768935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04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881882" y="3901156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509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4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32187 0.04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32227 0.09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47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32031 0.080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6" y="40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32071 -0.093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32071 -0.011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33529 -0.080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-402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38 L 0.33724 0.0266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13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33307 0.0909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453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33763 -0.038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-19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85 L 0.33568 -0.015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-88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33607 0.0259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FE5D8-C984-5644-9B70-8046280E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Why not just use Excel?</a:t>
            </a:r>
          </a:p>
        </p:txBody>
      </p:sp>
      <p:pic>
        <p:nvPicPr>
          <p:cNvPr id="1026" name="Picture 2" descr="Since people are talking about Kelly Rowland and Microsoft ...">
            <a:extLst>
              <a:ext uri="{FF2B5EF4-FFF2-40B4-BE49-F238E27FC236}">
                <a16:creationId xmlns:a16="http://schemas.microsoft.com/office/drawing/2014/main" id="{CB7595B7-7F3A-4449-A758-A326E5D7B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7777" b="1"/>
          <a:stretch/>
        </p:blipFill>
        <p:spPr bwMode="auto"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BFFF-CCEA-E641-80A7-6ECC0F6E5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sz="2000" dirty="0"/>
              <a:t>If it’s good enough for Test and Trace. It’s good enough for me</a:t>
            </a:r>
          </a:p>
          <a:p>
            <a:endParaRPr lang="en-GB" sz="2000" dirty="0"/>
          </a:p>
          <a:p>
            <a:r>
              <a:rPr lang="en-GB" sz="2000" dirty="0"/>
              <a:t>Versatile: clean and convert data</a:t>
            </a:r>
          </a:p>
          <a:p>
            <a:r>
              <a:rPr lang="en-GB" sz="2000" dirty="0"/>
              <a:t>Powerful: handles large datasets</a:t>
            </a:r>
          </a:p>
          <a:p>
            <a:r>
              <a:rPr lang="en-GB" sz="2000" dirty="0"/>
              <a:t>Extensible: combine with packages for visualisation and data scraping</a:t>
            </a:r>
          </a:p>
          <a:p>
            <a:r>
              <a:rPr lang="en-GB" sz="2000" dirty="0"/>
              <a:t>Automation: I’m lazy as hell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6592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5685" y="1829773"/>
          <a:ext cx="456063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 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Rain Fall (inch)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Baghdad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Beijing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New York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47.2</a:t>
                      </a:r>
                      <a:endParaRPr lang="en-CA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 Kong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China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Los Angeles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Karbala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Chicago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Seattle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6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 (Cont’d)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10050" y="2206647"/>
          <a:ext cx="456063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Rain Fall (inch)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Baghdad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Beijing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New York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47.2</a:t>
                      </a:r>
                      <a:endParaRPr lang="en-CA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 Kong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China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Los Angeles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Karbala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Chicago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Seattle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48950" y="2206647"/>
          <a:ext cx="3507092" cy="76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Country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Mean</a:t>
                      </a:r>
                      <a:r>
                        <a:rPr lang="en-CA" b="0" baseline="0" dirty="0">
                          <a:solidFill>
                            <a:schemeClr val="tx1"/>
                          </a:solidFill>
                        </a:rPr>
                        <a:t> Rain Fall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04251" y="4126887"/>
                <a:ext cx="2396490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𝑀𝑒𝑎𝑛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25+87</m:t>
                        </m:r>
                      </m:e>
                    </m:d>
                  </m:oMath>
                </a14:m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56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51" y="4126887"/>
                <a:ext cx="2396490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3308" t="-4688" r="-483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50" y="1487640"/>
            <a:ext cx="6438900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950" y="1487640"/>
            <a:ext cx="12668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 (Cont’d)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8992" y="3450621"/>
          <a:ext cx="3507092" cy="38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34.5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28992" y="2257752"/>
          <a:ext cx="3507092" cy="76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Country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Mean</a:t>
                      </a:r>
                      <a:r>
                        <a:rPr lang="en-CA" b="0" baseline="0" dirty="0">
                          <a:solidFill>
                            <a:schemeClr val="tx1"/>
                          </a:solidFill>
                        </a:rPr>
                        <a:t> Rain Fall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628992" y="3045104"/>
          <a:ext cx="3507092" cy="38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2.87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10050" y="2206647"/>
          <a:ext cx="456063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Rain Fall (inch)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Baghdad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Beijing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New York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47.2</a:t>
                      </a:r>
                      <a:endParaRPr lang="en-CA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 Kong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China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Los Angeles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Karbala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Chicago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Seattle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50" y="1487640"/>
            <a:ext cx="6438900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50" y="1487640"/>
            <a:ext cx="12668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553"/>
          <a:stretch/>
        </p:blipFill>
        <p:spPr>
          <a:xfrm>
            <a:off x="838200" y="1911915"/>
            <a:ext cx="10515600" cy="28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87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46200"/>
            <a:ext cx="10515600" cy="162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method involves merging two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together based on a common column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99735" y="4418403"/>
          <a:ext cx="32643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92264" y="4409701"/>
          <a:ext cx="213063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074">
                <a:tc>
                  <a:txBody>
                    <a:bodyPr/>
                    <a:lstStyle/>
                    <a:p>
                      <a:r>
                        <a:rPr lang="en-CA" dirty="0"/>
                        <a:t>D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21507" y="2316775"/>
          <a:ext cx="326432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009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57257" y="5160083"/>
          <a:ext cx="54082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43659 0.14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61523 -0.15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55" y="-78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- Example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have two </a:t>
            </a:r>
            <a:r>
              <a:rPr lang="en-CA" dirty="0" err="1"/>
              <a:t>Dataframes</a:t>
            </a:r>
            <a:r>
              <a:rPr lang="en-CA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 ID numbers, first and last Names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 ID and there Grades for English and Math</a:t>
            </a:r>
          </a:p>
          <a:p>
            <a:endParaRPr lang="en-CA" dirty="0"/>
          </a:p>
          <a:p>
            <a:r>
              <a:rPr lang="en-CA" dirty="0"/>
              <a:t>We would like to create a new </a:t>
            </a:r>
            <a:r>
              <a:rPr lang="en-CA" dirty="0" err="1"/>
              <a:t>dataframe</a:t>
            </a:r>
            <a:r>
              <a:rPr lang="en-CA" dirty="0"/>
              <a:t> that contains  the student ID number, first name, last name and grades for math and English  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0363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mr-IN" dirty="0"/>
              <a:t>–</a:t>
            </a:r>
            <a:r>
              <a:rPr lang="en-US" dirty="0"/>
              <a:t>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25" r="38989" b="71199"/>
          <a:stretch/>
        </p:blipFill>
        <p:spPr>
          <a:xfrm>
            <a:off x="939800" y="1488373"/>
            <a:ext cx="9466943" cy="1109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25" t="27877" r="34689"/>
          <a:stretch/>
        </p:blipFill>
        <p:spPr>
          <a:xfrm>
            <a:off x="939800" y="3135085"/>
            <a:ext cx="10212740" cy="2778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1011" t="20264" r="-1" b="71072"/>
          <a:stretch/>
        </p:blipFill>
        <p:spPr>
          <a:xfrm>
            <a:off x="3846285" y="2622870"/>
            <a:ext cx="6761969" cy="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-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63" r="26135"/>
          <a:stretch/>
        </p:blipFill>
        <p:spPr>
          <a:xfrm>
            <a:off x="1030513" y="1504107"/>
            <a:ext cx="10096499" cy="30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62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mr-IN" dirty="0"/>
              <a:t>–</a:t>
            </a:r>
            <a:r>
              <a:rPr lang="en-US" dirty="0"/>
              <a:t> Example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merge the two </a:t>
            </a:r>
            <a:r>
              <a:rPr lang="en-US" dirty="0" err="1"/>
              <a:t>dataframes</a:t>
            </a:r>
            <a:r>
              <a:rPr lang="en-US" dirty="0"/>
              <a:t> on the “ID” column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45" y="3182032"/>
            <a:ext cx="4093478" cy="2347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67" y="3182031"/>
            <a:ext cx="3212931" cy="23479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89845" y="2451900"/>
            <a:ext cx="5780212" cy="763546"/>
            <a:chOff x="1677820" y="2433886"/>
            <a:chExt cx="5186860" cy="763546"/>
          </a:xfrm>
        </p:grpSpPr>
        <p:sp>
          <p:nvSpPr>
            <p:cNvPr id="8" name="Up Arrow 7"/>
            <p:cNvSpPr/>
            <p:nvPr/>
          </p:nvSpPr>
          <p:spPr>
            <a:xfrm rot="10800000">
              <a:off x="1677820" y="2433886"/>
              <a:ext cx="938151" cy="7481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Up Arrow 8"/>
            <p:cNvSpPr/>
            <p:nvPr/>
          </p:nvSpPr>
          <p:spPr>
            <a:xfrm rot="10800000">
              <a:off x="5926529" y="2449287"/>
              <a:ext cx="938151" cy="7481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3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mr-IN" dirty="0"/>
              <a:t>–</a:t>
            </a:r>
            <a:r>
              <a:rPr lang="en-US" dirty="0"/>
              <a:t>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28" r="33160"/>
          <a:stretch/>
        </p:blipFill>
        <p:spPr>
          <a:xfrm>
            <a:off x="838201" y="1308993"/>
            <a:ext cx="10352314" cy="1337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9" y="2646665"/>
            <a:ext cx="20574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9" y="4469027"/>
            <a:ext cx="2847975" cy="1685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80" y="3487383"/>
            <a:ext cx="43338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37161 -0.1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E36E-2C3F-9E4A-AE56-87CB25A7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should I know?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D60A15-1BFC-A648-A849-6219AD49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3645"/>
            <a:ext cx="3202191" cy="144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C0B3967-1DC4-8941-B2F2-8CEAD208F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33787"/>
            <a:ext cx="4117622" cy="16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76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5902"/>
          <a:stretch/>
        </p:blipFill>
        <p:spPr>
          <a:xfrm>
            <a:off x="1128486" y="2132793"/>
            <a:ext cx="8378371" cy="39280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08419"/>
            <a:ext cx="10515600" cy="4552439"/>
          </a:xfrm>
        </p:spPr>
        <p:txBody>
          <a:bodyPr/>
          <a:lstStyle/>
          <a:p>
            <a:r>
              <a:rPr lang="en-US" sz="3000" dirty="0"/>
              <a:t>Dropping Rows</a:t>
            </a:r>
          </a:p>
        </p:txBody>
      </p:sp>
    </p:spTree>
    <p:extLst>
      <p:ext uri="{BB962C8B-B14F-4D97-AF65-F5344CB8AC3E}">
        <p14:creationId xmlns:p14="http://schemas.microsoft.com/office/powerpoint/2010/main" val="2611972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Rows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3829"/>
          <a:stretch/>
        </p:blipFill>
        <p:spPr>
          <a:xfrm>
            <a:off x="1041400" y="2293257"/>
            <a:ext cx="9161788" cy="24238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/>
          <a:lstStyle/>
          <a:p>
            <a:r>
              <a:rPr lang="en-US" sz="3000" dirty="0"/>
              <a:t>Dropping Rows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859314"/>
            <a:ext cx="3410858" cy="185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9" y="3170640"/>
            <a:ext cx="3394882" cy="3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Columns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/>
          <a:lstStyle/>
          <a:p>
            <a:r>
              <a:rPr lang="en-US" sz="3000" dirty="0"/>
              <a:t>Dropping Columns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5902"/>
          <a:stretch/>
        </p:blipFill>
        <p:spPr>
          <a:xfrm>
            <a:off x="1157514" y="2113961"/>
            <a:ext cx="8378371" cy="39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2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Dropping Columns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057" r="15559"/>
          <a:stretch/>
        </p:blipFill>
        <p:spPr>
          <a:xfrm>
            <a:off x="1084943" y="2249714"/>
            <a:ext cx="9757228" cy="335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2836891"/>
            <a:ext cx="3410858" cy="2765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47" y="2977698"/>
            <a:ext cx="3394882" cy="3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Values</a:t>
            </a:r>
          </a:p>
        </p:txBody>
      </p:sp>
      <p:sp>
        <p:nvSpPr>
          <p:cNvPr id="5" name="Shape 114"/>
          <p:cNvSpPr txBox="1">
            <a:spLocks/>
          </p:cNvSpPr>
          <p:nvPr/>
        </p:nvSpPr>
        <p:spPr>
          <a:xfrm>
            <a:off x="838200" y="1502874"/>
            <a:ext cx="9158201" cy="380935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Arial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deal with missing data?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909"/>
              <a:buFont typeface="Calibri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data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the variable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the data entry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909"/>
              <a:buFont typeface="Calibri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data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it by mean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it by frequency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it based on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3896552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Data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5596"/>
          <a:stretch/>
        </p:blipFill>
        <p:spPr>
          <a:xfrm>
            <a:off x="877924" y="1512162"/>
            <a:ext cx="7656476" cy="45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Data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5000"/>
          <a:stretch/>
        </p:blipFill>
        <p:spPr>
          <a:xfrm>
            <a:off x="1008553" y="1489587"/>
            <a:ext cx="9893632" cy="3227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05" y="2394856"/>
            <a:ext cx="3437452" cy="30044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8553" y="2090057"/>
            <a:ext cx="3672114" cy="2820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4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Values (Cont’d)</a:t>
            </a:r>
          </a:p>
        </p:txBody>
      </p:sp>
      <p:graphicFrame>
        <p:nvGraphicFramePr>
          <p:cNvPr id="6" name="Shape 133"/>
          <p:cNvGraphicFramePr/>
          <p:nvPr/>
        </p:nvGraphicFramePr>
        <p:xfrm>
          <a:off x="3664225" y="3817257"/>
          <a:ext cx="2329625" cy="2834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65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/>
                        <a:t>normalized-losses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make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 err="1"/>
                        <a:t>audi</a:t>
                      </a:r>
                      <a:endParaRPr lang="en-US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NaN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158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>
            <a:normAutofit/>
          </a:bodyPr>
          <a:lstStyle/>
          <a:p>
            <a:r>
              <a:rPr lang="en-US" sz="4000" dirty="0"/>
              <a:t>Replace Data</a:t>
            </a:r>
          </a:p>
          <a:p>
            <a:pPr lvl="1"/>
            <a:r>
              <a:rPr lang="en-US" sz="2800" dirty="0">
                <a:sym typeface="Calibri"/>
              </a:rPr>
              <a:t>First, calculate the new value that would be used in replacement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1" name="Shape 138"/>
          <p:cNvSpPr txBox="1"/>
          <p:nvPr/>
        </p:nvSpPr>
        <p:spPr>
          <a:xfrm>
            <a:off x="1660441" y="2890676"/>
            <a:ext cx="9098273" cy="58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avg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"normalized-losses"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astype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mean(axis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177966" y="4873973"/>
            <a:ext cx="1750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=122</a:t>
            </a:r>
          </a:p>
        </p:txBody>
      </p:sp>
    </p:spTree>
    <p:extLst>
      <p:ext uri="{BB962C8B-B14F-4D97-AF65-F5344CB8AC3E}">
        <p14:creationId xmlns:p14="http://schemas.microsoft.com/office/powerpoint/2010/main" val="324088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Values (Cont’d)</a:t>
            </a:r>
          </a:p>
        </p:txBody>
      </p:sp>
      <p:graphicFrame>
        <p:nvGraphicFramePr>
          <p:cNvPr id="6" name="Shape 133"/>
          <p:cNvGraphicFramePr/>
          <p:nvPr/>
        </p:nvGraphicFramePr>
        <p:xfrm>
          <a:off x="3664225" y="3817257"/>
          <a:ext cx="2329625" cy="2834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65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/>
                        <a:t>normalized-losses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make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 err="1"/>
                        <a:t>audi</a:t>
                      </a:r>
                      <a:endParaRPr lang="en-US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NaN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158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" name="Shape 134"/>
          <p:cNvCxnSpPr/>
          <p:nvPr/>
        </p:nvCxnSpPr>
        <p:spPr>
          <a:xfrm>
            <a:off x="6296534" y="5098812"/>
            <a:ext cx="815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graphicFrame>
        <p:nvGraphicFramePr>
          <p:cNvPr id="8" name="Shape 139"/>
          <p:cNvGraphicFramePr/>
          <p:nvPr/>
        </p:nvGraphicFramePr>
        <p:xfrm>
          <a:off x="7655062" y="3817257"/>
          <a:ext cx="2329625" cy="2834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normalized-losses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make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122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158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>
            <a:normAutofit/>
          </a:bodyPr>
          <a:lstStyle/>
          <a:p>
            <a:r>
              <a:rPr lang="en-US" sz="4000" dirty="0"/>
              <a:t>Replace Data</a:t>
            </a:r>
          </a:p>
          <a:p>
            <a:pPr lvl="1"/>
            <a:r>
              <a:rPr lang="en-US" sz="2800" dirty="0">
                <a:sym typeface="Calibri"/>
              </a:rPr>
              <a:t>Then, use </a:t>
            </a:r>
            <a:r>
              <a:rPr lang="en-US" sz="2800" dirty="0" err="1">
                <a:sym typeface="Courier"/>
              </a:rPr>
              <a:t>dataframe.replace</a:t>
            </a:r>
            <a:r>
              <a:rPr lang="en-US" sz="2800" dirty="0">
                <a:sym typeface="Courier"/>
              </a:rPr>
              <a:t>(missing value, new value) </a:t>
            </a:r>
            <a:r>
              <a:rPr lang="en-US" sz="2800" dirty="0">
                <a:sym typeface="Calibri"/>
              </a:rPr>
              <a:t>method, replace (</a:t>
            </a:r>
            <a:r>
              <a:rPr lang="en-US" sz="2800" dirty="0"/>
              <a:t>missing value)</a:t>
            </a:r>
            <a:r>
              <a:rPr lang="en-US" sz="2800" dirty="0">
                <a:sym typeface="Calibri"/>
              </a:rPr>
              <a:t> by (</a:t>
            </a:r>
            <a:r>
              <a:rPr lang="en-US" sz="2800" dirty="0"/>
              <a:t>new value)</a:t>
            </a:r>
          </a:p>
          <a:p>
            <a:pPr lvl="1"/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1" name="Shape 138"/>
          <p:cNvSpPr txBox="1"/>
          <p:nvPr/>
        </p:nvSpPr>
        <p:spPr>
          <a:xfrm>
            <a:off x="2053498" y="3034672"/>
            <a:ext cx="9098273" cy="58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normalized-losses"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replace(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avg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inplace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74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Data Normalization</a:t>
            </a:r>
          </a:p>
        </p:txBody>
      </p:sp>
      <p:sp>
        <p:nvSpPr>
          <p:cNvPr id="5" name="Shape 183"/>
          <p:cNvSpPr txBox="1">
            <a:spLocks/>
          </p:cNvSpPr>
          <p:nvPr/>
        </p:nvSpPr>
        <p:spPr>
          <a:xfrm>
            <a:off x="1088571" y="1405585"/>
            <a:ext cx="8950779" cy="477124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 utilization?</a:t>
            </a:r>
          </a:p>
        </p:txBody>
      </p:sp>
      <p:graphicFrame>
        <p:nvGraphicFramePr>
          <p:cNvPr id="6" name="Shape 184"/>
          <p:cNvGraphicFramePr/>
          <p:nvPr/>
        </p:nvGraphicFramePr>
        <p:xfrm>
          <a:off x="8781837" y="2143018"/>
          <a:ext cx="1682425" cy="1462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age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income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100000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30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20000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40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500000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Shape 185"/>
          <p:cNvGraphicFramePr/>
          <p:nvPr/>
        </p:nvGraphicFramePr>
        <p:xfrm>
          <a:off x="9017050" y="4368952"/>
          <a:ext cx="1212100" cy="1462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age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income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0.75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0.04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Shape 188"/>
          <p:cNvSpPr txBox="1"/>
          <p:nvPr/>
        </p:nvSpPr>
        <p:spPr>
          <a:xfrm>
            <a:off x="8897018" y="3623505"/>
            <a:ext cx="1212000" cy="33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9" name="Shape 189"/>
          <p:cNvSpPr txBox="1"/>
          <p:nvPr/>
        </p:nvSpPr>
        <p:spPr>
          <a:xfrm>
            <a:off x="8897018" y="5878748"/>
            <a:ext cx="1212000" cy="33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</a:t>
            </a:r>
          </a:p>
        </p:txBody>
      </p:sp>
      <p:sp>
        <p:nvSpPr>
          <p:cNvPr id="10" name="Shape 186"/>
          <p:cNvSpPr txBox="1"/>
          <p:nvPr/>
        </p:nvSpPr>
        <p:spPr>
          <a:xfrm>
            <a:off x="1013740" y="2024214"/>
            <a:ext cx="7257597" cy="2373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Not-normalized: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of “income” is about 1000 times than “age”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“age” [0-100] and “income” [20000, 500000] are in different range.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 to compare “age” and “income”.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we do further analysis (regression for example), “income” will influence the result more, compared to “age”, due to its larger range scale.</a:t>
            </a:r>
          </a:p>
        </p:txBody>
      </p:sp>
      <p:sp>
        <p:nvSpPr>
          <p:cNvPr id="12" name="Shape 187"/>
          <p:cNvSpPr txBox="1"/>
          <p:nvPr/>
        </p:nvSpPr>
        <p:spPr>
          <a:xfrm>
            <a:off x="1071492" y="4317276"/>
            <a:ext cx="7142092" cy="19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Normalized: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 value range.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variables have similar intrinsic influence on analytical model.</a:t>
            </a:r>
          </a:p>
        </p:txBody>
      </p:sp>
    </p:spTree>
    <p:extLst>
      <p:ext uri="{BB962C8B-B14F-4D97-AF65-F5344CB8AC3E}">
        <p14:creationId xmlns:p14="http://schemas.microsoft.com/office/powerpoint/2010/main" val="72279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C956-3CF5-1D42-BC60-2BFF31AED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Numbers x Python</a:t>
            </a:r>
          </a:p>
          <a:p>
            <a:r>
              <a:rPr lang="en-GB" dirty="0"/>
              <a:t>Library (collection of software) used for maths in Python</a:t>
            </a:r>
          </a:p>
          <a:p>
            <a:r>
              <a:rPr lang="en-GB" dirty="0"/>
              <a:t>Basic algebra and trigonometry</a:t>
            </a:r>
          </a:p>
          <a:p>
            <a:r>
              <a:rPr lang="en-GB" dirty="0"/>
              <a:t>Advanced maths for multi-dimensional arrays and matrices</a:t>
            </a:r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6E85E-40A9-1148-B7FF-C065F6EE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7" y="333741"/>
            <a:ext cx="3428195" cy="15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9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Data Normalization</a:t>
            </a:r>
          </a:p>
        </p:txBody>
      </p:sp>
      <p:sp>
        <p:nvSpPr>
          <p:cNvPr id="5" name="Shape 202"/>
          <p:cNvSpPr txBox="1">
            <a:spLocks/>
          </p:cNvSpPr>
          <p:nvPr/>
        </p:nvSpPr>
        <p:spPr>
          <a:xfrm>
            <a:off x="839799" y="1469925"/>
            <a:ext cx="9199551" cy="43512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Implementation:</a:t>
            </a:r>
          </a:p>
          <a:p>
            <a:pPr marL="800100" marR="0" lvl="2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Normaliz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 column “length” into the range of [0,1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  <a:p>
            <a:pPr marL="800100" marR="0" lvl="2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Several ways of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we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use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① 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lambda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x: x/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x.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()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method</a:t>
            </a:r>
          </a:p>
        </p:txBody>
      </p:sp>
      <p:sp>
        <p:nvSpPr>
          <p:cNvPr id="6" name="Shape 204"/>
          <p:cNvSpPr/>
          <p:nvPr/>
        </p:nvSpPr>
        <p:spPr>
          <a:xfrm>
            <a:off x="2645351" y="4141337"/>
            <a:ext cx="7525200" cy="3386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"length"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]]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"length"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]]/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"length"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]].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() </a:t>
            </a:r>
          </a:p>
        </p:txBody>
      </p:sp>
      <p:graphicFrame>
        <p:nvGraphicFramePr>
          <p:cNvPr id="7" name="Shape 205"/>
          <p:cNvGraphicFramePr/>
          <p:nvPr/>
        </p:nvGraphicFramePr>
        <p:xfrm>
          <a:off x="3105869" y="4612410"/>
          <a:ext cx="2516625" cy="1828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width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height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168.8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/>
                        <a:t>168.8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171.2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65.5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52.4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Shape 206"/>
          <p:cNvCxnSpPr/>
          <p:nvPr/>
        </p:nvCxnSpPr>
        <p:spPr>
          <a:xfrm>
            <a:off x="5774430" y="5364889"/>
            <a:ext cx="815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graphicFrame>
        <p:nvGraphicFramePr>
          <p:cNvPr id="9" name="Shape 209"/>
          <p:cNvGraphicFramePr/>
          <p:nvPr/>
        </p:nvGraphicFramePr>
        <p:xfrm>
          <a:off x="6741780" y="4612410"/>
          <a:ext cx="3094350" cy="1828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5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width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height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0.811148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0.811148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0.822681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65.5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52.4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043" y="3055269"/>
            <a:ext cx="1528906" cy="63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11" descr="Screen Shot 2016-12-11 at 5.11.2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184" y="3069043"/>
            <a:ext cx="2024890" cy="616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13"/>
          <p:cNvSpPr txBox="1"/>
          <p:nvPr/>
        </p:nvSpPr>
        <p:spPr>
          <a:xfrm>
            <a:off x="2815100" y="2930900"/>
            <a:ext cx="6972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①</a:t>
            </a:r>
          </a:p>
        </p:txBody>
      </p:sp>
      <p:sp>
        <p:nvSpPr>
          <p:cNvPr id="13" name="Shape 214"/>
          <p:cNvSpPr txBox="1"/>
          <p:nvPr/>
        </p:nvSpPr>
        <p:spPr>
          <a:xfrm>
            <a:off x="4783150" y="2930900"/>
            <a:ext cx="6972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②</a:t>
            </a:r>
          </a:p>
        </p:txBody>
      </p:sp>
      <p:pic>
        <p:nvPicPr>
          <p:cNvPr id="14" name="Shape 212" descr="Screen Shot 2016-12-11 at 5.37.59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309" y="3074327"/>
            <a:ext cx="1591131" cy="54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15"/>
          <p:cNvSpPr txBox="1"/>
          <p:nvPr/>
        </p:nvSpPr>
        <p:spPr>
          <a:xfrm>
            <a:off x="7282275" y="2930900"/>
            <a:ext cx="6972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778809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F51-2CD1-E74B-A8E3-89B7F7A8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0A9DE-C913-974E-A558-6C660044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9B5B5F-2C35-6A47-BF14-2DDAF890F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Describe the data – can be done all together in </a:t>
            </a:r>
            <a:r>
              <a:rPr lang="en-US" i="1" dirty="0" err="1"/>
              <a:t>df.describe</a:t>
            </a:r>
            <a:endParaRPr lang="en-US" i="1" dirty="0"/>
          </a:p>
          <a:p>
            <a:pPr marL="457200" lvl="1" indent="0">
              <a:buNone/>
            </a:pPr>
            <a:r>
              <a:rPr lang="en-US" i="1" dirty="0" err="1"/>
              <a:t>df.mean</a:t>
            </a:r>
            <a:r>
              <a:rPr lang="en-US" i="1" dirty="0"/>
              <a:t>, </a:t>
            </a:r>
            <a:r>
              <a:rPr lang="en-US" i="1" dirty="0" err="1"/>
              <a:t>df.count</a:t>
            </a:r>
            <a:r>
              <a:rPr lang="en-US" i="1" dirty="0"/>
              <a:t>, </a:t>
            </a:r>
            <a:r>
              <a:rPr lang="en-US" i="1" dirty="0" err="1"/>
              <a:t>df.std</a:t>
            </a:r>
            <a:r>
              <a:rPr lang="en-US" i="1" dirty="0"/>
              <a:t>, </a:t>
            </a:r>
            <a:r>
              <a:rPr lang="en-US" i="1" dirty="0" err="1"/>
              <a:t>df.min</a:t>
            </a:r>
            <a:r>
              <a:rPr lang="en-US" i="1" dirty="0"/>
              <a:t>, </a:t>
            </a:r>
            <a:r>
              <a:rPr lang="en-US" i="1" dirty="0" err="1"/>
              <a:t>df.max</a:t>
            </a:r>
            <a:endParaRPr lang="en-US" i="1" dirty="0"/>
          </a:p>
          <a:p>
            <a:r>
              <a:rPr lang="en-US" dirty="0"/>
              <a:t>Unique Values – </a:t>
            </a:r>
            <a:r>
              <a:rPr lang="en-US" i="1" dirty="0"/>
              <a:t>df[‘column’].unique</a:t>
            </a:r>
          </a:p>
          <a:p>
            <a:r>
              <a:rPr lang="en-US" dirty="0"/>
              <a:t>Group Values by a field or value </a:t>
            </a:r>
            <a:r>
              <a:rPr lang="en-US" i="1" dirty="0"/>
              <a:t>– </a:t>
            </a:r>
            <a:r>
              <a:rPr lang="en-US" i="1" dirty="0" err="1"/>
              <a:t>df.groupby</a:t>
            </a:r>
            <a:r>
              <a:rPr lang="en-US" i="1" dirty="0"/>
              <a:t>([‘Column’],</a:t>
            </a:r>
            <a:r>
              <a:rPr lang="en-US" i="1" dirty="0" err="1"/>
              <a:t>asindex</a:t>
            </a:r>
            <a:r>
              <a:rPr lang="en-US" i="1" dirty="0"/>
              <a:t>=False)</a:t>
            </a:r>
          </a:p>
          <a:p>
            <a:r>
              <a:rPr lang="en-US" dirty="0"/>
              <a:t>Merge Data – using key fields – </a:t>
            </a:r>
            <a:r>
              <a:rPr lang="en-US" i="1" dirty="0" err="1"/>
              <a:t>pd.merge</a:t>
            </a:r>
            <a:r>
              <a:rPr lang="en-US" i="1" dirty="0"/>
              <a:t>(df1,df2,on=‘ID’)</a:t>
            </a:r>
          </a:p>
          <a:p>
            <a:r>
              <a:rPr lang="en-US" dirty="0"/>
              <a:t>Data Cleaning – Dropping data</a:t>
            </a:r>
          </a:p>
          <a:p>
            <a:pPr lvl="1"/>
            <a:r>
              <a:rPr lang="en-US" dirty="0"/>
              <a:t>Drop Row </a:t>
            </a:r>
            <a:r>
              <a:rPr lang="en-US" dirty="0" err="1"/>
              <a:t>df.drop</a:t>
            </a:r>
            <a:r>
              <a:rPr lang="en-US" dirty="0"/>
              <a:t>([‘index1’,’index2’])</a:t>
            </a:r>
          </a:p>
          <a:p>
            <a:pPr lvl="1"/>
            <a:r>
              <a:rPr lang="en-US" dirty="0"/>
              <a:t>Drop Columns </a:t>
            </a:r>
            <a:r>
              <a:rPr lang="en-US" i="1" dirty="0" err="1"/>
              <a:t>df.drop</a:t>
            </a:r>
            <a:r>
              <a:rPr lang="en-US" i="1" dirty="0"/>
              <a:t>(‘</a:t>
            </a:r>
            <a:r>
              <a:rPr lang="en-US" i="1" dirty="0" err="1"/>
              <a:t>column_name</a:t>
            </a:r>
            <a:r>
              <a:rPr lang="en-US" i="1" dirty="0"/>
              <a:t>’, axis=1)</a:t>
            </a:r>
          </a:p>
          <a:p>
            <a:r>
              <a:rPr lang="en-US" dirty="0"/>
              <a:t>Data Cleaning – Missing values</a:t>
            </a:r>
          </a:p>
          <a:p>
            <a:pPr lvl="1"/>
            <a:r>
              <a:rPr lang="en-US" dirty="0"/>
              <a:t>Remove missing values – </a:t>
            </a:r>
            <a:r>
              <a:rPr lang="en-US" i="1" dirty="0" err="1"/>
              <a:t>df.dropna</a:t>
            </a:r>
            <a:endParaRPr lang="en-US" i="1" dirty="0"/>
          </a:p>
          <a:p>
            <a:pPr lvl="1"/>
            <a:r>
              <a:rPr lang="en-US" dirty="0"/>
              <a:t>Or replace data with new value e.g. variance, mean or function – </a:t>
            </a:r>
            <a:r>
              <a:rPr lang="en-US" i="1" dirty="0" err="1"/>
              <a:t>df.replace</a:t>
            </a:r>
            <a:endParaRPr lang="en-US" i="1" dirty="0"/>
          </a:p>
          <a:p>
            <a:r>
              <a:rPr lang="en-US" dirty="0"/>
              <a:t>Data Normalization – Setting all values between 0 and 1</a:t>
            </a:r>
          </a:p>
          <a:p>
            <a:pPr lvl="1"/>
            <a:r>
              <a:rPr lang="en-US" dirty="0"/>
              <a:t>Prevents a feature larger scale biasing results</a:t>
            </a:r>
          </a:p>
        </p:txBody>
      </p:sp>
    </p:spTree>
    <p:extLst>
      <p:ext uri="{BB962C8B-B14F-4D97-AF65-F5344CB8AC3E}">
        <p14:creationId xmlns:p14="http://schemas.microsoft.com/office/powerpoint/2010/main" val="142313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02577-5BE6-0941-899A-A233F129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‘Panel data’ or ‘Python Data Analysis’</a:t>
            </a:r>
          </a:p>
          <a:p>
            <a:r>
              <a:rPr lang="en-GB" dirty="0"/>
              <a:t>Library for data manipulation and analysis</a:t>
            </a:r>
          </a:p>
          <a:p>
            <a:r>
              <a:rPr lang="en-GB" dirty="0"/>
              <a:t>Data structures, tables, and series</a:t>
            </a:r>
          </a:p>
          <a:p>
            <a:endParaRPr lang="en-GB" dirty="0"/>
          </a:p>
          <a:p>
            <a:r>
              <a:rPr lang="en-GB" dirty="0"/>
              <a:t>‘Excel in Python’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6154373-3263-D542-96E8-C6350890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098"/>
            <a:ext cx="4117622" cy="16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7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825D-42D6-724E-B754-44A04C3D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2AAB-3DD9-A94F-AC8D-2C33696B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69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D12C-A849-4A40-A6A0-438A2E3D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A084-B30D-4248-A7FE-5DF550762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Stuff I’ve stolen from elsewhere</a:t>
            </a:r>
          </a:p>
          <a:p>
            <a:r>
              <a:rPr lang="en-GB" dirty="0"/>
              <a:t>If you want to go deeper into key methods within Pandas and </a:t>
            </a:r>
            <a:r>
              <a:rPr lang="en-GB" dirty="0" err="1"/>
              <a:t>Numpy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55695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CC-Powerpoint-Template-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-Powerpoint-Template-MASTER" id="{EF82CFCD-0404-C748-985F-173465152B99}" vid="{6729066C-6239-8048-909D-8FDCF55EDB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2086</Words>
  <Application>Microsoft Macintosh PowerPoint</Application>
  <PresentationFormat>Widescreen</PresentationFormat>
  <Paragraphs>566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.AppleSystemUIFont</vt:lpstr>
      <vt:lpstr>Arial</vt:lpstr>
      <vt:lpstr>Calibri</vt:lpstr>
      <vt:lpstr>Cambria Math</vt:lpstr>
      <vt:lpstr>Century Gothic</vt:lpstr>
      <vt:lpstr>Courier</vt:lpstr>
      <vt:lpstr>Courier New</vt:lpstr>
      <vt:lpstr>Futura Medium</vt:lpstr>
      <vt:lpstr>Sanchez </vt:lpstr>
      <vt:lpstr>Wingdings 2</vt:lpstr>
      <vt:lpstr>BrushVTI</vt:lpstr>
      <vt:lpstr>CC-Powerpoint-Template-MASTER</vt:lpstr>
      <vt:lpstr>Data Science 102</vt:lpstr>
      <vt:lpstr>Proposed Plan</vt:lpstr>
      <vt:lpstr>Outline</vt:lpstr>
      <vt:lpstr>Why not just use Excel?</vt:lpstr>
      <vt:lpstr>What should I know?</vt:lpstr>
      <vt:lpstr>PowerPoint Presentation</vt:lpstr>
      <vt:lpstr>PowerPoint Presentation</vt:lpstr>
      <vt:lpstr>Let’s Get Doing</vt:lpstr>
      <vt:lpstr>Appendices</vt:lpstr>
      <vt:lpstr>Introduction to Data Analysis</vt:lpstr>
      <vt:lpstr>PowerPoint Presentation</vt:lpstr>
      <vt:lpstr>Python Packages for Data Science</vt:lpstr>
      <vt:lpstr>Python Packages for Data Science</vt:lpstr>
      <vt:lpstr>NumPy</vt:lpstr>
      <vt:lpstr>What is NumPy? </vt:lpstr>
      <vt:lpstr>Indexing Arrays</vt:lpstr>
      <vt:lpstr>Pandas: Series and Dataframes</vt:lpstr>
      <vt:lpstr>What is pandas?</vt:lpstr>
      <vt:lpstr>pandas: Series</vt:lpstr>
      <vt:lpstr>pandas: Series (Cont’d)</vt:lpstr>
      <vt:lpstr>pandas: Series (Cont’d)</vt:lpstr>
      <vt:lpstr>pandas: Dataframes</vt:lpstr>
      <vt:lpstr>pandas: Dataframes (Cont’d)</vt:lpstr>
      <vt:lpstr>pandas: Dataframes (Cont’d)</vt:lpstr>
      <vt:lpstr>pandas: Dataframes (Cont’d)</vt:lpstr>
      <vt:lpstr>pandas: Dataframes (Cont’d)</vt:lpstr>
      <vt:lpstr>PowerPoint Presentation</vt:lpstr>
      <vt:lpstr>Summary</vt:lpstr>
      <vt:lpstr>Exercises</vt:lpstr>
      <vt:lpstr>Optional Kaggle Exercise</vt:lpstr>
      <vt:lpstr>Diamond Prices</vt:lpstr>
      <vt:lpstr>Pandas Dataframe Operations</vt:lpstr>
      <vt:lpstr>Dataframe Operations</vt:lpstr>
      <vt:lpstr>Basic Insights of Dataset – Describe()</vt:lpstr>
      <vt:lpstr>Basic Insights of Dataset – Describe()</vt:lpstr>
      <vt:lpstr>Unique Values</vt:lpstr>
      <vt:lpstr>Unique - Example</vt:lpstr>
      <vt:lpstr>Unique Example (Cont’d)</vt:lpstr>
      <vt:lpstr>Groupby</vt:lpstr>
      <vt:lpstr>Groupby - Example</vt:lpstr>
      <vt:lpstr>Groupby - Example (Cont’d)</vt:lpstr>
      <vt:lpstr>Groupby - Example (Cont’d)</vt:lpstr>
      <vt:lpstr>Groupby - Example (Cont’d)</vt:lpstr>
      <vt:lpstr>Merge</vt:lpstr>
      <vt:lpstr>Merge - Example</vt:lpstr>
      <vt:lpstr>Merge – Example (Cont’d)</vt:lpstr>
      <vt:lpstr>Merge - Example (Cont’d)</vt:lpstr>
      <vt:lpstr>Merge – Example (Cont’d)</vt:lpstr>
      <vt:lpstr>Merge – Example (Cont’d)</vt:lpstr>
      <vt:lpstr>Data Cleaning – Dropping Data</vt:lpstr>
      <vt:lpstr>Data Cleaning – Dropping Rows</vt:lpstr>
      <vt:lpstr>Data Cleaning – Dropping Columns</vt:lpstr>
      <vt:lpstr>Data Cleaning – Dropping Columns</vt:lpstr>
      <vt:lpstr>Data Cleaning – Missing Values</vt:lpstr>
      <vt:lpstr>Data Cleaning – Missing Data (Cont’d)</vt:lpstr>
      <vt:lpstr>Data Cleaning – Missing Data (Cont’d)</vt:lpstr>
      <vt:lpstr>Data Cleaning – Missing Values (Cont’d)</vt:lpstr>
      <vt:lpstr>Data Cleaning – Missing Values (Cont’d)</vt:lpstr>
      <vt:lpstr>Data Cleaning – Data Normalization</vt:lpstr>
      <vt:lpstr>Data Cleaning – Data Normalization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5</cp:revision>
  <dcterms:created xsi:type="dcterms:W3CDTF">2020-11-17T20:46:13Z</dcterms:created>
  <dcterms:modified xsi:type="dcterms:W3CDTF">2020-11-18T15:26:14Z</dcterms:modified>
</cp:coreProperties>
</file>